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6" r:id="rId5"/>
    <p:sldId id="258" r:id="rId6"/>
    <p:sldId id="315" r:id="rId7"/>
    <p:sldId id="299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427" r:id="rId30"/>
    <p:sldId id="428" r:id="rId31"/>
    <p:sldId id="429" r:id="rId32"/>
    <p:sldId id="430" r:id="rId33"/>
    <p:sldId id="431" r:id="rId34"/>
    <p:sldId id="433" r:id="rId35"/>
    <p:sldId id="432" r:id="rId36"/>
    <p:sldId id="434" r:id="rId37"/>
  </p:sldIdLst>
  <p:sldSz cx="9144000" cy="6858000" type="screen4x3"/>
  <p:notesSz cx="6735763" cy="98663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6699"/>
    <a:srgbClr val="C6093B"/>
    <a:srgbClr val="9B141C"/>
    <a:srgbClr val="FF66FF"/>
    <a:srgbClr val="F6B221"/>
    <a:srgbClr val="F9CB63"/>
    <a:srgbClr val="EAE757"/>
    <a:srgbClr val="FCC4D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1" autoAdjust="0"/>
    <p:restoredTop sz="87588" autoAdjust="0"/>
  </p:normalViewPr>
  <p:slideViewPr>
    <p:cSldViewPr showGuides="1">
      <p:cViewPr>
        <p:scale>
          <a:sx n="80" d="100"/>
          <a:sy n="80" d="100"/>
        </p:scale>
        <p:origin x="-978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-3738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396" tIns="45698" rIns="91396" bIns="4569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6" y="0"/>
            <a:ext cx="2918831" cy="493316"/>
          </a:xfrm>
          <a:prstGeom prst="rect">
            <a:avLst/>
          </a:prstGeom>
        </p:spPr>
        <p:txBody>
          <a:bodyPr vert="horz" lIns="91396" tIns="45698" rIns="91396" bIns="45698" rtlCol="0"/>
          <a:lstStyle>
            <a:lvl1pPr algn="r">
              <a:defRPr sz="1200"/>
            </a:lvl1pPr>
          </a:lstStyle>
          <a:p>
            <a:fld id="{BB2A87DF-3FB8-40DF-92B7-43E3949EFC86}" type="datetimeFigureOut">
              <a:rPr lang="fr-FR" smtClean="0"/>
              <a:t>30/06/2017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396" tIns="45698" rIns="91396" bIns="4569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6" y="9371285"/>
            <a:ext cx="2918831" cy="493316"/>
          </a:xfrm>
          <a:prstGeom prst="rect">
            <a:avLst/>
          </a:prstGeom>
        </p:spPr>
        <p:txBody>
          <a:bodyPr vert="horz" lIns="91396" tIns="45698" rIns="91396" bIns="45698" rtlCol="0" anchor="b"/>
          <a:lstStyle>
            <a:lvl1pPr algn="r">
              <a:defRPr sz="1200"/>
            </a:lvl1pPr>
          </a:lstStyle>
          <a:p>
            <a:fld id="{B1898042-137C-48AD-BA08-15C68ADA0E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522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396" tIns="45698" rIns="91396" bIns="4569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1" cy="493316"/>
          </a:xfrm>
          <a:prstGeom prst="rect">
            <a:avLst/>
          </a:prstGeom>
        </p:spPr>
        <p:txBody>
          <a:bodyPr vert="horz" lIns="91396" tIns="45698" rIns="91396" bIns="4569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81F88B-10AC-4A12-98D0-2E144A464AED}" type="datetimeFigureOut">
              <a:rPr lang="fr-FR"/>
              <a:pPr>
                <a:defRPr/>
              </a:pPr>
              <a:t>30/06/2017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6" tIns="45698" rIns="91396" bIns="45698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96" tIns="45698" rIns="91396" bIns="45698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396" tIns="45698" rIns="91396" bIns="4569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6" y="9371285"/>
            <a:ext cx="2918831" cy="493316"/>
          </a:xfrm>
          <a:prstGeom prst="rect">
            <a:avLst/>
          </a:prstGeom>
        </p:spPr>
        <p:txBody>
          <a:bodyPr vert="horz" lIns="91396" tIns="45698" rIns="91396" bIns="4569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86D256-A055-4697-A692-A03605CD4E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891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331640" y="2205038"/>
            <a:ext cx="6480719" cy="21605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cap="all" baseline="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21506" name="Picture 2" descr="S:\DirCom\Operations\Grand Reims\Charte graphique\LOGO_GRAND_REIMS\grand_reims_cmj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45224"/>
            <a:ext cx="1728192" cy="111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 userDrawn="1"/>
        </p:nvSpPr>
        <p:spPr>
          <a:xfrm>
            <a:off x="539552" y="0"/>
            <a:ext cx="8064896" cy="5043556"/>
          </a:xfrm>
          <a:custGeom>
            <a:avLst/>
            <a:gdLst>
              <a:gd name="connsiteX0" fmla="*/ 0 w 8064896"/>
              <a:gd name="connsiteY0" fmla="*/ 429052 h 5472608"/>
              <a:gd name="connsiteX1" fmla="*/ 429052 w 8064896"/>
              <a:gd name="connsiteY1" fmla="*/ 0 h 5472608"/>
              <a:gd name="connsiteX2" fmla="*/ 7635844 w 8064896"/>
              <a:gd name="connsiteY2" fmla="*/ 0 h 5472608"/>
              <a:gd name="connsiteX3" fmla="*/ 8064896 w 8064896"/>
              <a:gd name="connsiteY3" fmla="*/ 429052 h 5472608"/>
              <a:gd name="connsiteX4" fmla="*/ 8064896 w 8064896"/>
              <a:gd name="connsiteY4" fmla="*/ 5043556 h 5472608"/>
              <a:gd name="connsiteX5" fmla="*/ 7635844 w 8064896"/>
              <a:gd name="connsiteY5" fmla="*/ 5472608 h 5472608"/>
              <a:gd name="connsiteX6" fmla="*/ 429052 w 8064896"/>
              <a:gd name="connsiteY6" fmla="*/ 5472608 h 5472608"/>
              <a:gd name="connsiteX7" fmla="*/ 0 w 8064896"/>
              <a:gd name="connsiteY7" fmla="*/ 5043556 h 5472608"/>
              <a:gd name="connsiteX8" fmla="*/ 0 w 8064896"/>
              <a:gd name="connsiteY8" fmla="*/ 429052 h 5472608"/>
              <a:gd name="connsiteX0" fmla="*/ 0 w 8064896"/>
              <a:gd name="connsiteY0" fmla="*/ 429052 h 5472608"/>
              <a:gd name="connsiteX1" fmla="*/ 362551 w 8064896"/>
              <a:gd name="connsiteY1" fmla="*/ 399011 h 5472608"/>
              <a:gd name="connsiteX2" fmla="*/ 7635844 w 8064896"/>
              <a:gd name="connsiteY2" fmla="*/ 0 h 5472608"/>
              <a:gd name="connsiteX3" fmla="*/ 8064896 w 8064896"/>
              <a:gd name="connsiteY3" fmla="*/ 429052 h 5472608"/>
              <a:gd name="connsiteX4" fmla="*/ 8064896 w 8064896"/>
              <a:gd name="connsiteY4" fmla="*/ 5043556 h 5472608"/>
              <a:gd name="connsiteX5" fmla="*/ 7635844 w 8064896"/>
              <a:gd name="connsiteY5" fmla="*/ 5472608 h 5472608"/>
              <a:gd name="connsiteX6" fmla="*/ 429052 w 8064896"/>
              <a:gd name="connsiteY6" fmla="*/ 5472608 h 5472608"/>
              <a:gd name="connsiteX7" fmla="*/ 0 w 8064896"/>
              <a:gd name="connsiteY7" fmla="*/ 5043556 h 5472608"/>
              <a:gd name="connsiteX8" fmla="*/ 0 w 8064896"/>
              <a:gd name="connsiteY8" fmla="*/ 429052 h 5472608"/>
              <a:gd name="connsiteX0" fmla="*/ 0 w 8064896"/>
              <a:gd name="connsiteY0" fmla="*/ 352006 h 5395562"/>
              <a:gd name="connsiteX1" fmla="*/ 362551 w 8064896"/>
              <a:gd name="connsiteY1" fmla="*/ 321965 h 5395562"/>
              <a:gd name="connsiteX2" fmla="*/ 8064896 w 8064896"/>
              <a:gd name="connsiteY2" fmla="*/ 352006 h 5395562"/>
              <a:gd name="connsiteX3" fmla="*/ 8064896 w 8064896"/>
              <a:gd name="connsiteY3" fmla="*/ 4966510 h 5395562"/>
              <a:gd name="connsiteX4" fmla="*/ 7635844 w 8064896"/>
              <a:gd name="connsiteY4" fmla="*/ 5395562 h 5395562"/>
              <a:gd name="connsiteX5" fmla="*/ 429052 w 8064896"/>
              <a:gd name="connsiteY5" fmla="*/ 5395562 h 5395562"/>
              <a:gd name="connsiteX6" fmla="*/ 0 w 8064896"/>
              <a:gd name="connsiteY6" fmla="*/ 4966510 h 5395562"/>
              <a:gd name="connsiteX7" fmla="*/ 0 w 8064896"/>
              <a:gd name="connsiteY7" fmla="*/ 352006 h 5395562"/>
              <a:gd name="connsiteX0" fmla="*/ 0 w 8064896"/>
              <a:gd name="connsiteY0" fmla="*/ 352006 h 5395562"/>
              <a:gd name="connsiteX1" fmla="*/ 362551 w 8064896"/>
              <a:gd name="connsiteY1" fmla="*/ 321965 h 5395562"/>
              <a:gd name="connsiteX2" fmla="*/ 8064896 w 8064896"/>
              <a:gd name="connsiteY2" fmla="*/ 352006 h 5395562"/>
              <a:gd name="connsiteX3" fmla="*/ 8064896 w 8064896"/>
              <a:gd name="connsiteY3" fmla="*/ 4966510 h 5395562"/>
              <a:gd name="connsiteX4" fmla="*/ 7635844 w 8064896"/>
              <a:gd name="connsiteY4" fmla="*/ 5395562 h 5395562"/>
              <a:gd name="connsiteX5" fmla="*/ 429052 w 8064896"/>
              <a:gd name="connsiteY5" fmla="*/ 5395562 h 5395562"/>
              <a:gd name="connsiteX6" fmla="*/ 0 w 8064896"/>
              <a:gd name="connsiteY6" fmla="*/ 4966510 h 5395562"/>
              <a:gd name="connsiteX7" fmla="*/ 0 w 8064896"/>
              <a:gd name="connsiteY7" fmla="*/ 352006 h 5395562"/>
              <a:gd name="connsiteX0" fmla="*/ 0 w 8064896"/>
              <a:gd name="connsiteY0" fmla="*/ 0 h 5043556"/>
              <a:gd name="connsiteX1" fmla="*/ 8064896 w 8064896"/>
              <a:gd name="connsiteY1" fmla="*/ 0 h 5043556"/>
              <a:gd name="connsiteX2" fmla="*/ 8064896 w 8064896"/>
              <a:gd name="connsiteY2" fmla="*/ 4614504 h 5043556"/>
              <a:gd name="connsiteX3" fmla="*/ 7635844 w 8064896"/>
              <a:gd name="connsiteY3" fmla="*/ 5043556 h 5043556"/>
              <a:gd name="connsiteX4" fmla="*/ 429052 w 8064896"/>
              <a:gd name="connsiteY4" fmla="*/ 5043556 h 5043556"/>
              <a:gd name="connsiteX5" fmla="*/ 0 w 8064896"/>
              <a:gd name="connsiteY5" fmla="*/ 4614504 h 5043556"/>
              <a:gd name="connsiteX6" fmla="*/ 0 w 8064896"/>
              <a:gd name="connsiteY6" fmla="*/ 0 h 5043556"/>
              <a:gd name="connsiteX0" fmla="*/ 0 w 8064896"/>
              <a:gd name="connsiteY0" fmla="*/ 340927 h 5384483"/>
              <a:gd name="connsiteX1" fmla="*/ 8064896 w 8064896"/>
              <a:gd name="connsiteY1" fmla="*/ 340927 h 5384483"/>
              <a:gd name="connsiteX2" fmla="*/ 8064896 w 8064896"/>
              <a:gd name="connsiteY2" fmla="*/ 4955431 h 5384483"/>
              <a:gd name="connsiteX3" fmla="*/ 7635844 w 8064896"/>
              <a:gd name="connsiteY3" fmla="*/ 5384483 h 5384483"/>
              <a:gd name="connsiteX4" fmla="*/ 429052 w 8064896"/>
              <a:gd name="connsiteY4" fmla="*/ 5384483 h 5384483"/>
              <a:gd name="connsiteX5" fmla="*/ 0 w 8064896"/>
              <a:gd name="connsiteY5" fmla="*/ 4955431 h 5384483"/>
              <a:gd name="connsiteX6" fmla="*/ 0 w 8064896"/>
              <a:gd name="connsiteY6" fmla="*/ 340927 h 5384483"/>
              <a:gd name="connsiteX0" fmla="*/ 0 w 8064896"/>
              <a:gd name="connsiteY0" fmla="*/ 0 h 5043556"/>
              <a:gd name="connsiteX1" fmla="*/ 8064896 w 8064896"/>
              <a:gd name="connsiteY1" fmla="*/ 0 h 5043556"/>
              <a:gd name="connsiteX2" fmla="*/ 8064896 w 8064896"/>
              <a:gd name="connsiteY2" fmla="*/ 4614504 h 5043556"/>
              <a:gd name="connsiteX3" fmla="*/ 7635844 w 8064896"/>
              <a:gd name="connsiteY3" fmla="*/ 5043556 h 5043556"/>
              <a:gd name="connsiteX4" fmla="*/ 429052 w 8064896"/>
              <a:gd name="connsiteY4" fmla="*/ 5043556 h 5043556"/>
              <a:gd name="connsiteX5" fmla="*/ 0 w 8064896"/>
              <a:gd name="connsiteY5" fmla="*/ 4614504 h 5043556"/>
              <a:gd name="connsiteX6" fmla="*/ 0 w 8064896"/>
              <a:gd name="connsiteY6" fmla="*/ 0 h 5043556"/>
              <a:gd name="connsiteX0" fmla="*/ 0 w 8064896"/>
              <a:gd name="connsiteY0" fmla="*/ 0 h 5043556"/>
              <a:gd name="connsiteX1" fmla="*/ 8064896 w 8064896"/>
              <a:gd name="connsiteY1" fmla="*/ 0 h 5043556"/>
              <a:gd name="connsiteX2" fmla="*/ 8064896 w 8064896"/>
              <a:gd name="connsiteY2" fmla="*/ 4614504 h 5043556"/>
              <a:gd name="connsiteX3" fmla="*/ 7635844 w 8064896"/>
              <a:gd name="connsiteY3" fmla="*/ 5043556 h 5043556"/>
              <a:gd name="connsiteX4" fmla="*/ 429052 w 8064896"/>
              <a:gd name="connsiteY4" fmla="*/ 5043556 h 5043556"/>
              <a:gd name="connsiteX5" fmla="*/ 0 w 8064896"/>
              <a:gd name="connsiteY5" fmla="*/ 4614504 h 5043556"/>
              <a:gd name="connsiteX6" fmla="*/ 0 w 8064896"/>
              <a:gd name="connsiteY6" fmla="*/ 0 h 504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4896" h="5043556">
                <a:moveTo>
                  <a:pt x="0" y="0"/>
                </a:moveTo>
                <a:lnTo>
                  <a:pt x="8064896" y="0"/>
                </a:lnTo>
                <a:lnTo>
                  <a:pt x="8064896" y="4614504"/>
                </a:lnTo>
                <a:cubicBezTo>
                  <a:pt x="8064896" y="4851463"/>
                  <a:pt x="7872803" y="5043556"/>
                  <a:pt x="7635844" y="5043556"/>
                </a:cubicBezTo>
                <a:lnTo>
                  <a:pt x="429052" y="5043556"/>
                </a:lnTo>
                <a:cubicBezTo>
                  <a:pt x="192093" y="5043556"/>
                  <a:pt x="0" y="4851463"/>
                  <a:pt x="0" y="4614504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6093B"/>
              </a:gs>
              <a:gs pos="100000">
                <a:srgbClr val="F6B22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1043608" y="5805264"/>
            <a:ext cx="43204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1"/>
          <p:cNvSpPr>
            <a:spLocks noGrp="1"/>
          </p:cNvSpPr>
          <p:nvPr>
            <p:ph type="body" sz="quarter" idx="14"/>
          </p:nvPr>
        </p:nvSpPr>
        <p:spPr>
          <a:xfrm>
            <a:off x="972145" y="3644677"/>
            <a:ext cx="6480175" cy="15845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cap="all" baseline="0"/>
            </a:lvl1pPr>
          </a:lstStyle>
          <a:p>
            <a:pPr algn="l" eaLnBrk="1" hangingPunct="1">
              <a:defRPr/>
            </a:pPr>
            <a:endParaRPr lang="fr-FR" sz="4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971600" y="5425430"/>
            <a:ext cx="6480720" cy="36004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3048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 userDrawn="1"/>
        </p:nvSpPr>
        <p:spPr>
          <a:xfrm>
            <a:off x="827584" y="1124744"/>
            <a:ext cx="7488831" cy="4320480"/>
          </a:xfrm>
          <a:prstGeom prst="roundRect">
            <a:avLst>
              <a:gd name="adj" fmla="val 7840"/>
            </a:avLst>
          </a:prstGeom>
          <a:noFill/>
          <a:ln>
            <a:gradFill flip="none" rotWithShape="1">
              <a:gsLst>
                <a:gs pos="0">
                  <a:srgbClr val="C6093B"/>
                </a:gs>
                <a:gs pos="100000">
                  <a:srgbClr val="F6B221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" descr="S:\DirCom\Operations\Grand Reims\Charte graphique\LOGO_GRAND_REIMS\grand_reims_cmj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338" y="5733256"/>
            <a:ext cx="1281110" cy="82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 userDrawn="1"/>
        </p:nvCxnSpPr>
        <p:spPr>
          <a:xfrm>
            <a:off x="539552" y="764704"/>
            <a:ext cx="43204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 userDrawn="1"/>
        </p:nvSpPr>
        <p:spPr>
          <a:xfrm>
            <a:off x="467544" y="16947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rial Rounded MT Bold" panose="020F0704030504030204" pitchFamily="34" charset="0"/>
              </a:rPr>
              <a:t>Sommaire</a:t>
            </a:r>
            <a:endParaRPr lang="fr-FR" sz="2800" dirty="0">
              <a:latin typeface="Arial Rounded MT Bold" panose="020F0704030504030204" pitchFamily="34" charset="0"/>
            </a:endParaRP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259632" y="1340768"/>
            <a:ext cx="6624736" cy="38164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3966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 userDrawn="1"/>
        </p:nvSpPr>
        <p:spPr>
          <a:xfrm>
            <a:off x="531132" y="692696"/>
            <a:ext cx="8064896" cy="5472608"/>
          </a:xfrm>
          <a:prstGeom prst="roundRect">
            <a:avLst>
              <a:gd name="adj" fmla="val 7840"/>
            </a:avLst>
          </a:prstGeom>
          <a:gradFill flip="none" rotWithShape="1">
            <a:gsLst>
              <a:gs pos="0">
                <a:srgbClr val="C6093B"/>
              </a:gs>
              <a:gs pos="100000">
                <a:srgbClr val="F6B22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4355976" y="3645024"/>
            <a:ext cx="43204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 descr="S:\DirCom\Operations\Grand Reims\Charte graphique\LOGO_GRAND_REIMS\grand_reims_vecto_blan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82194"/>
            <a:ext cx="1183110" cy="118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1835696" y="2492896"/>
            <a:ext cx="5472608" cy="93610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1702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S:\DirCom\Operations\Grand Reims\Charte graphique\LOGO_GRAND_REIMS\grand_reims_cmj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21" y="260648"/>
            <a:ext cx="1281110" cy="82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à coins arrondis 14"/>
          <p:cNvSpPr/>
          <p:nvPr userDrawn="1"/>
        </p:nvSpPr>
        <p:spPr>
          <a:xfrm>
            <a:off x="6804248" y="188640"/>
            <a:ext cx="2079812" cy="288032"/>
          </a:xfrm>
          <a:prstGeom prst="roundRect">
            <a:avLst>
              <a:gd name="adj" fmla="val 25156"/>
            </a:avLst>
          </a:prstGeom>
          <a:gradFill flip="none" rotWithShape="1">
            <a:gsLst>
              <a:gs pos="0">
                <a:srgbClr val="C6093B"/>
              </a:gs>
              <a:gs pos="100000">
                <a:srgbClr val="F6B22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395536" y="6453336"/>
            <a:ext cx="7848872" cy="0"/>
          </a:xfrm>
          <a:prstGeom prst="line">
            <a:avLst/>
          </a:prstGeom>
          <a:ln w="22225">
            <a:gradFill flip="none" rotWithShape="1">
              <a:gsLst>
                <a:gs pos="0">
                  <a:srgbClr val="C6093B"/>
                </a:gs>
                <a:gs pos="100000">
                  <a:srgbClr val="F6B22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 userDrawn="1"/>
        </p:nvSpPr>
        <p:spPr>
          <a:xfrm>
            <a:off x="8388424" y="6289575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1E5BEC4-2B78-479A-BCF6-C2EF4D059692}" type="slidenum">
              <a:rPr lang="fr-FR" sz="1400" smtClean="0">
                <a:latin typeface="Arial Rounded MT Bold" panose="020F0704030504030204" pitchFamily="34" charset="0"/>
              </a:rPr>
              <a:t>‹N°›</a:t>
            </a:fld>
            <a:endParaRPr lang="fr-FR" sz="1400" dirty="0">
              <a:latin typeface="Arial Rounded MT Bold" panose="020F0704030504030204" pitchFamily="34" charset="0"/>
            </a:endParaRPr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1556792"/>
            <a:ext cx="7560840" cy="50405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>
                <a:solidFill>
                  <a:srgbClr val="C6093B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792000" y="2132856"/>
            <a:ext cx="7560840" cy="36004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792000" y="2564904"/>
            <a:ext cx="7560840" cy="36004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6804248" y="164244"/>
            <a:ext cx="2124236" cy="3368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8285885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835150" y="2852738"/>
            <a:ext cx="4824413" cy="1368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5" name="Picture 2" descr="S:\DirCom\Operations\Grand Reims\Charte graphique\LOGO_GRAND_REIMS\grand_reims_cmj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45224"/>
            <a:ext cx="1728192" cy="111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60003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rvdfs01\fichiers\SERVICES\DirCom\Operations\Communication\2014\2014-7 Logo - Nouvelle Charte\Communication\Déclinaison-application du nouveau logo\Power point\Fonds PPT Ville\REIMS 140354 PP-Reims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611560" y="980728"/>
            <a:ext cx="7920880" cy="4824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tabLst/>
              <a:defRPr sz="1400" b="1" cap="all" baseline="0">
                <a:solidFill>
                  <a:srgbClr val="0069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FR" dirty="0" smtClean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611560" y="0"/>
            <a:ext cx="8532440" cy="6207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5714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1" r:id="rId5"/>
    <p:sldLayoutId id="2147483842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755576" y="1340768"/>
            <a:ext cx="7560295" cy="1584523"/>
          </a:xfrm>
        </p:spPr>
        <p:txBody>
          <a:bodyPr anchor="b"/>
          <a:lstStyle/>
          <a:p>
            <a:pPr algn="l" eaLnBrk="1" hangingPunct="1">
              <a:defRPr/>
            </a:pPr>
            <a:r>
              <a:rPr lang="fr-FR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Comptes administratifs 2016</a:t>
            </a:r>
            <a:endParaRPr lang="fr-FR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971600" y="4005064"/>
            <a:ext cx="6912768" cy="360040"/>
          </a:xfrm>
        </p:spPr>
        <p:txBody>
          <a:bodyPr/>
          <a:lstStyle/>
          <a:p>
            <a:pPr>
              <a:defRPr/>
            </a:pPr>
            <a:r>
              <a:rPr lang="fr-FR" dirty="0"/>
              <a:t>Note brève et synthétique en application de </a:t>
            </a:r>
            <a:r>
              <a:rPr lang="fr-FR" dirty="0" smtClean="0"/>
              <a:t>l’article </a:t>
            </a:r>
            <a:r>
              <a:rPr lang="fr-FR" dirty="0"/>
              <a:t>L2313-1 </a:t>
            </a:r>
            <a:r>
              <a:rPr lang="fr-FR" dirty="0" err="1" smtClean="0"/>
              <a:t>duCGCT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6660232" y="116632"/>
            <a:ext cx="2268252" cy="504056"/>
          </a:xfrm>
        </p:spPr>
        <p:txBody>
          <a:bodyPr/>
          <a:lstStyle/>
          <a:p>
            <a:pPr algn="r"/>
            <a:r>
              <a:rPr lang="fr-FR" sz="1000" dirty="0" smtClean="0"/>
              <a:t>Le vote des CA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18184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559340"/>
              </p:ext>
            </p:extLst>
          </p:nvPr>
        </p:nvGraphicFramePr>
        <p:xfrm>
          <a:off x="251520" y="2187764"/>
          <a:ext cx="8640961" cy="2202284"/>
        </p:xfrm>
        <a:graphic>
          <a:graphicData uri="http://schemas.openxmlformats.org/drawingml/2006/table">
            <a:tbl>
              <a:tblPr/>
              <a:tblGrid>
                <a:gridCol w="2808333"/>
                <a:gridCol w="2185985"/>
                <a:gridCol w="2061147"/>
                <a:gridCol w="1585496"/>
              </a:tblGrid>
              <a:tr h="62198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investissement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fonctionnement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Disponibilités sur 2017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Principal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318 294,40 €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1 788 959,42 €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2 107 253,82 €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Assainissement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-1 310 434,63 €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499 663,70 €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-810 770,93 €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SPANC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-83 942,10 €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655,60 €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-83 286,50 €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Développement économique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-8 601,32 €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68 643,10 €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60 041,78 €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MARPA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-40 563,64 €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85 550,08 €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44 986,44 €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71600" y="1181845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COMMUNAUTé de communes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Champagne Vesle</a:t>
            </a:r>
            <a:endParaRPr lang="fr-FR" sz="1600" cap="all" dirty="0"/>
          </a:p>
        </p:txBody>
      </p:sp>
    </p:spTree>
    <p:extLst>
      <p:ext uri="{BB962C8B-B14F-4D97-AF65-F5344CB8AC3E}">
        <p14:creationId xmlns:p14="http://schemas.microsoft.com/office/powerpoint/2010/main" val="210286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6660232" y="116632"/>
            <a:ext cx="2268252" cy="504056"/>
          </a:xfrm>
        </p:spPr>
        <p:txBody>
          <a:bodyPr/>
          <a:lstStyle/>
          <a:p>
            <a:pPr algn="r"/>
            <a:r>
              <a:rPr lang="fr-FR" sz="1000" dirty="0" smtClean="0"/>
              <a:t>Le vote des CA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18184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097754"/>
              </p:ext>
            </p:extLst>
          </p:nvPr>
        </p:nvGraphicFramePr>
        <p:xfrm>
          <a:off x="251520" y="2187764"/>
          <a:ext cx="8640961" cy="1886224"/>
        </p:xfrm>
        <a:graphic>
          <a:graphicData uri="http://schemas.openxmlformats.org/drawingml/2006/table">
            <a:tbl>
              <a:tblPr/>
              <a:tblGrid>
                <a:gridCol w="2808333"/>
                <a:gridCol w="2185985"/>
                <a:gridCol w="2061147"/>
                <a:gridCol w="1585496"/>
              </a:tblGrid>
              <a:tr h="62198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investissement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fonctionnement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Disponibilités sur 2017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Principal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-200 724,00 €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1 035 123,03 €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834 399,03 €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Assainissement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-232 655,47 €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1 197 539,00 €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964 883,53 €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SPANC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2 846,06 €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25 891,75 €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28 737,81 €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 les Grands Longerons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-313 872,28 €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322 168,22 €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8 295,94 €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71600" y="1181845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COMMUNAUTé de communes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Fismes ardre et vesle</a:t>
            </a:r>
            <a:endParaRPr lang="fr-FR" sz="1600" cap="all" dirty="0"/>
          </a:p>
        </p:txBody>
      </p:sp>
    </p:spTree>
    <p:extLst>
      <p:ext uri="{BB962C8B-B14F-4D97-AF65-F5344CB8AC3E}">
        <p14:creationId xmlns:p14="http://schemas.microsoft.com/office/powerpoint/2010/main" val="299381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6660232" y="116632"/>
            <a:ext cx="2268252" cy="504056"/>
          </a:xfrm>
        </p:spPr>
        <p:txBody>
          <a:bodyPr/>
          <a:lstStyle/>
          <a:p>
            <a:pPr algn="r"/>
            <a:r>
              <a:rPr lang="fr-FR" sz="1000" dirty="0" smtClean="0"/>
              <a:t>Le vote des CA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18184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881100"/>
              </p:ext>
            </p:extLst>
          </p:nvPr>
        </p:nvGraphicFramePr>
        <p:xfrm>
          <a:off x="251520" y="2187764"/>
          <a:ext cx="8640961" cy="1886224"/>
        </p:xfrm>
        <a:graphic>
          <a:graphicData uri="http://schemas.openxmlformats.org/drawingml/2006/table">
            <a:tbl>
              <a:tblPr/>
              <a:tblGrid>
                <a:gridCol w="2808333"/>
                <a:gridCol w="2185985"/>
                <a:gridCol w="2061147"/>
                <a:gridCol w="1585496"/>
              </a:tblGrid>
              <a:tr h="62198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investissement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fonctionnement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Disponibilités sur 2017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Principal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60 359,37 €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1 361 077,98 €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1 421 437,35 €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Eau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278 511,41 €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726 759,80 €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1 005 271,21 €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Assainissement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579 710,25 €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640 654,03 €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1 220 364,28 €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SPANC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6 071,91 €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6 071,91 €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71600" y="1181845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COMMUNAUTé de communes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NORD CHAMPENOIS</a:t>
            </a:r>
            <a:endParaRPr lang="fr-FR" sz="1600" cap="all" dirty="0"/>
          </a:p>
        </p:txBody>
      </p:sp>
    </p:spTree>
    <p:extLst>
      <p:ext uri="{BB962C8B-B14F-4D97-AF65-F5344CB8AC3E}">
        <p14:creationId xmlns:p14="http://schemas.microsoft.com/office/powerpoint/2010/main" val="299381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6660232" y="116632"/>
            <a:ext cx="2268252" cy="504056"/>
          </a:xfrm>
        </p:spPr>
        <p:txBody>
          <a:bodyPr/>
          <a:lstStyle/>
          <a:p>
            <a:pPr algn="r"/>
            <a:r>
              <a:rPr lang="fr-FR" sz="1000" dirty="0" smtClean="0"/>
              <a:t>Le vote des CA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18184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525860"/>
              </p:ext>
            </p:extLst>
          </p:nvPr>
        </p:nvGraphicFramePr>
        <p:xfrm>
          <a:off x="251520" y="2187764"/>
          <a:ext cx="8640961" cy="1886224"/>
        </p:xfrm>
        <a:graphic>
          <a:graphicData uri="http://schemas.openxmlformats.org/drawingml/2006/table">
            <a:tbl>
              <a:tblPr/>
              <a:tblGrid>
                <a:gridCol w="2808333"/>
                <a:gridCol w="2185985"/>
                <a:gridCol w="2061147"/>
                <a:gridCol w="1585496"/>
              </a:tblGrid>
              <a:tr h="62198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investissement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fonctionnement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Disponibilités sur 2017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Principal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-192 718,55 €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512 508,20 €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319 789,65 €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Eau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108 495,70 €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515 402,21 €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623 897,91 €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Assainissement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-38 976,19 €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9 305,44 €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-29 670,75 €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SPANC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21 880,72 €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21 880,72 €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71600" y="1181845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COMMUNAUTé de communes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Rives de la suippe</a:t>
            </a:r>
            <a:endParaRPr lang="fr-FR" sz="1600" cap="all" dirty="0"/>
          </a:p>
        </p:txBody>
      </p:sp>
    </p:spTree>
    <p:extLst>
      <p:ext uri="{BB962C8B-B14F-4D97-AF65-F5344CB8AC3E}">
        <p14:creationId xmlns:p14="http://schemas.microsoft.com/office/powerpoint/2010/main" val="299381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6660232" y="116632"/>
            <a:ext cx="2268252" cy="504056"/>
          </a:xfrm>
        </p:spPr>
        <p:txBody>
          <a:bodyPr/>
          <a:lstStyle/>
          <a:p>
            <a:pPr algn="r"/>
            <a:r>
              <a:rPr lang="fr-FR" sz="1000" dirty="0" smtClean="0"/>
              <a:t>Le vote des CA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18184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824993"/>
              </p:ext>
            </p:extLst>
          </p:nvPr>
        </p:nvGraphicFramePr>
        <p:xfrm>
          <a:off x="251520" y="2187764"/>
          <a:ext cx="8640961" cy="1886224"/>
        </p:xfrm>
        <a:graphic>
          <a:graphicData uri="http://schemas.openxmlformats.org/drawingml/2006/table">
            <a:tbl>
              <a:tblPr/>
              <a:tblGrid>
                <a:gridCol w="2808333"/>
                <a:gridCol w="2185985"/>
                <a:gridCol w="2061147"/>
                <a:gridCol w="1585496"/>
              </a:tblGrid>
              <a:tr h="62198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investissement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fonctionnement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Disponibilités sur 2017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Principal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-235 952,60 €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1 613 500,82 €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1 377 548,22 €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 Val des Bois tranche 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 Val des Bois tranche 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-423 394,83 €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-423 394,83 €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 Val des Bois tranche 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-109 886,95 €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-109 886,95 €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71600" y="1181845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COMMUNAUTé de communes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valléE DE LA SUIPPE</a:t>
            </a:r>
            <a:endParaRPr lang="fr-FR" sz="1600" cap="all" dirty="0"/>
          </a:p>
        </p:txBody>
      </p:sp>
    </p:spTree>
    <p:extLst>
      <p:ext uri="{BB962C8B-B14F-4D97-AF65-F5344CB8AC3E}">
        <p14:creationId xmlns:p14="http://schemas.microsoft.com/office/powerpoint/2010/main" val="299381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6660232" y="116632"/>
            <a:ext cx="2268252" cy="504056"/>
          </a:xfrm>
        </p:spPr>
        <p:txBody>
          <a:bodyPr/>
          <a:lstStyle/>
          <a:p>
            <a:pPr algn="r"/>
            <a:r>
              <a:rPr lang="fr-FR" sz="1000" dirty="0" smtClean="0"/>
              <a:t>Le vote des CA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18184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352450"/>
              </p:ext>
            </p:extLst>
          </p:nvPr>
        </p:nvGraphicFramePr>
        <p:xfrm>
          <a:off x="251520" y="2187764"/>
          <a:ext cx="8640961" cy="2518344"/>
        </p:xfrm>
        <a:graphic>
          <a:graphicData uri="http://schemas.openxmlformats.org/drawingml/2006/table">
            <a:tbl>
              <a:tblPr/>
              <a:tblGrid>
                <a:gridCol w="2808333"/>
                <a:gridCol w="2185985"/>
                <a:gridCol w="2061147"/>
                <a:gridCol w="1585496"/>
              </a:tblGrid>
              <a:tr h="62198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investissement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fonctionnement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Disponibilités sur 2017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Principal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-348 043,55 €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841 367,63 €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493 324,08 €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Assainissement affermage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224 935,85 €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13 857,50 €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238 793,35 €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Assainissement régie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349 983,68 €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-19 465,21 €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330 518,47 €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SPANC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1 674,79 €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1 674,79 €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Camping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Val de Vesle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27 995,21 €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8 087,76 €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36 082,97 €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Phare de Verzenay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-107 390,80 €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-3 036,90 €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-110 427,70 €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71600" y="1181845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COMMUNAUTé de communes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Vesle et coteaux de la montagne de reims</a:t>
            </a:r>
            <a:endParaRPr lang="fr-FR" sz="1600" cap="all" dirty="0"/>
          </a:p>
        </p:txBody>
      </p:sp>
    </p:spTree>
    <p:extLst>
      <p:ext uri="{BB962C8B-B14F-4D97-AF65-F5344CB8AC3E}">
        <p14:creationId xmlns:p14="http://schemas.microsoft.com/office/powerpoint/2010/main" val="299381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6660232" y="116632"/>
            <a:ext cx="2268252" cy="504056"/>
          </a:xfrm>
        </p:spPr>
        <p:txBody>
          <a:bodyPr/>
          <a:lstStyle/>
          <a:p>
            <a:pPr algn="r"/>
            <a:r>
              <a:rPr lang="fr-FR" sz="1000" dirty="0" smtClean="0"/>
              <a:t>Le vote des CA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18184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114725"/>
              </p:ext>
            </p:extLst>
          </p:nvPr>
        </p:nvGraphicFramePr>
        <p:xfrm>
          <a:off x="251520" y="2187764"/>
          <a:ext cx="8640961" cy="938044"/>
        </p:xfrm>
        <a:graphic>
          <a:graphicData uri="http://schemas.openxmlformats.org/drawingml/2006/table">
            <a:tbl>
              <a:tblPr/>
              <a:tblGrid>
                <a:gridCol w="2808333"/>
                <a:gridCol w="2185985"/>
                <a:gridCol w="2061147"/>
                <a:gridCol w="1585496"/>
              </a:tblGrid>
              <a:tr h="62198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investissement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fonctionnement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Disponibilités sur 2017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Principal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38 258,07 €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38 258,07 €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71600" y="1181845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SYNDICAT MIXTE SCOLAIRE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Bazancourt – witry les reims</a:t>
            </a:r>
            <a:endParaRPr lang="fr-FR" sz="1600" cap="all" dirty="0"/>
          </a:p>
        </p:txBody>
      </p:sp>
    </p:spTree>
    <p:extLst>
      <p:ext uri="{BB962C8B-B14F-4D97-AF65-F5344CB8AC3E}">
        <p14:creationId xmlns:p14="http://schemas.microsoft.com/office/powerpoint/2010/main" val="184571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6660232" y="116632"/>
            <a:ext cx="2268252" cy="504056"/>
          </a:xfrm>
        </p:spPr>
        <p:txBody>
          <a:bodyPr/>
          <a:lstStyle/>
          <a:p>
            <a:pPr algn="r"/>
            <a:r>
              <a:rPr lang="fr-FR" sz="1000" dirty="0" smtClean="0"/>
              <a:t>Le vote des CA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18184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660598"/>
              </p:ext>
            </p:extLst>
          </p:nvPr>
        </p:nvGraphicFramePr>
        <p:xfrm>
          <a:off x="251520" y="2187764"/>
          <a:ext cx="8640961" cy="938044"/>
        </p:xfrm>
        <a:graphic>
          <a:graphicData uri="http://schemas.openxmlformats.org/drawingml/2006/table">
            <a:tbl>
              <a:tblPr/>
              <a:tblGrid>
                <a:gridCol w="2808333"/>
                <a:gridCol w="2185985"/>
                <a:gridCol w="2061147"/>
                <a:gridCol w="1585496"/>
              </a:tblGrid>
              <a:tr h="62198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investissement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fonctionnement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Disponibilités sur 2017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Principal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25 247,30 €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48 917,86 €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74 165,16 €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71600" y="1181845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SYNDICAT MIXTE SCOLAIRE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PONTFAVERGER</a:t>
            </a:r>
            <a:endParaRPr lang="fr-FR" sz="1600" cap="all" dirty="0"/>
          </a:p>
        </p:txBody>
      </p:sp>
    </p:spTree>
    <p:extLst>
      <p:ext uri="{BB962C8B-B14F-4D97-AF65-F5344CB8AC3E}">
        <p14:creationId xmlns:p14="http://schemas.microsoft.com/office/powerpoint/2010/main" val="11235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6660232" y="116632"/>
            <a:ext cx="2268252" cy="504056"/>
          </a:xfrm>
        </p:spPr>
        <p:txBody>
          <a:bodyPr/>
          <a:lstStyle/>
          <a:p>
            <a:pPr algn="r"/>
            <a:r>
              <a:rPr lang="fr-FR" sz="1000" dirty="0" smtClean="0"/>
              <a:t>Le vote des CA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18184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786606"/>
              </p:ext>
            </p:extLst>
          </p:nvPr>
        </p:nvGraphicFramePr>
        <p:xfrm>
          <a:off x="179512" y="2924944"/>
          <a:ext cx="8640961" cy="938044"/>
        </p:xfrm>
        <a:graphic>
          <a:graphicData uri="http://schemas.openxmlformats.org/drawingml/2006/table">
            <a:tbl>
              <a:tblPr/>
              <a:tblGrid>
                <a:gridCol w="2808333"/>
                <a:gridCol w="2185985"/>
                <a:gridCol w="2061147"/>
                <a:gridCol w="1585496"/>
              </a:tblGrid>
              <a:tr h="62198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investissement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fonctionnement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Disponibilités sur 2017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Principal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613,43 €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3 685,26 €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4 298,69 €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71600" y="1181845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SYNDICAT INTERCOMMUNAL SCOLAIRE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Chamery - sermiers</a:t>
            </a:r>
            <a:endParaRPr lang="fr-FR" sz="1600" cap="all" dirty="0"/>
          </a:p>
        </p:txBody>
      </p:sp>
    </p:spTree>
    <p:extLst>
      <p:ext uri="{BB962C8B-B14F-4D97-AF65-F5344CB8AC3E}">
        <p14:creationId xmlns:p14="http://schemas.microsoft.com/office/powerpoint/2010/main" val="11235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6660232" y="116632"/>
            <a:ext cx="2268252" cy="504056"/>
          </a:xfrm>
        </p:spPr>
        <p:txBody>
          <a:bodyPr/>
          <a:lstStyle/>
          <a:p>
            <a:pPr algn="r"/>
            <a:r>
              <a:rPr lang="fr-FR" sz="1000" dirty="0" smtClean="0"/>
              <a:t>Le vote des CA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18184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120833"/>
              </p:ext>
            </p:extLst>
          </p:nvPr>
        </p:nvGraphicFramePr>
        <p:xfrm>
          <a:off x="395536" y="3356992"/>
          <a:ext cx="8640961" cy="938044"/>
        </p:xfrm>
        <a:graphic>
          <a:graphicData uri="http://schemas.openxmlformats.org/drawingml/2006/table">
            <a:tbl>
              <a:tblPr/>
              <a:tblGrid>
                <a:gridCol w="2808333"/>
                <a:gridCol w="2185985"/>
                <a:gridCol w="2061147"/>
                <a:gridCol w="1585496"/>
              </a:tblGrid>
              <a:tr h="62198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investissement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fonctionnement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Disponibilités sur 2017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Principal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-1 713,58 €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42 040,74 €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40 327,16 €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71600" y="1181845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SIVU SCOLAIRE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QUATRE VENTS</a:t>
            </a:r>
            <a:endParaRPr lang="fr-FR" sz="1600" cap="all" dirty="0"/>
          </a:p>
        </p:txBody>
      </p:sp>
    </p:spTree>
    <p:extLst>
      <p:ext uri="{BB962C8B-B14F-4D97-AF65-F5344CB8AC3E}">
        <p14:creationId xmlns:p14="http://schemas.microsoft.com/office/powerpoint/2010/main" val="11235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547664" y="2492896"/>
            <a:ext cx="5760640" cy="936104"/>
          </a:xfrm>
        </p:spPr>
        <p:txBody>
          <a:bodyPr/>
          <a:lstStyle/>
          <a:p>
            <a:r>
              <a:rPr lang="fr-FR" sz="4000" dirty="0" smtClean="0">
                <a:latin typeface="Arial Black" panose="020B0A04020102020204" pitchFamily="34" charset="0"/>
              </a:rPr>
              <a:t>Les budgets concernés</a:t>
            </a:r>
            <a:endParaRPr lang="fr-FR" sz="4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6660232" y="116632"/>
            <a:ext cx="2268252" cy="504056"/>
          </a:xfrm>
        </p:spPr>
        <p:txBody>
          <a:bodyPr/>
          <a:lstStyle/>
          <a:p>
            <a:pPr algn="r"/>
            <a:r>
              <a:rPr lang="fr-FR" sz="1000" dirty="0" smtClean="0"/>
              <a:t>Le vote des CA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18184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138589"/>
              </p:ext>
            </p:extLst>
          </p:nvPr>
        </p:nvGraphicFramePr>
        <p:xfrm>
          <a:off x="323528" y="3212976"/>
          <a:ext cx="8640961" cy="938044"/>
        </p:xfrm>
        <a:graphic>
          <a:graphicData uri="http://schemas.openxmlformats.org/drawingml/2006/table">
            <a:tbl>
              <a:tblPr/>
              <a:tblGrid>
                <a:gridCol w="2808333"/>
                <a:gridCol w="2185985"/>
                <a:gridCol w="2061147"/>
                <a:gridCol w="1585496"/>
              </a:tblGrid>
              <a:tr h="62198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investissement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fonctionnement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Disponibilités sur 2017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Principal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80 325,36 €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-75 635,95 €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4 689,41 €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71600" y="1181845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SIVU SCOLAIRE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rosnay</a:t>
            </a:r>
            <a:endParaRPr lang="fr-FR" sz="1600" cap="all" dirty="0"/>
          </a:p>
        </p:txBody>
      </p:sp>
    </p:spTree>
    <p:extLst>
      <p:ext uri="{BB962C8B-B14F-4D97-AF65-F5344CB8AC3E}">
        <p14:creationId xmlns:p14="http://schemas.microsoft.com/office/powerpoint/2010/main" val="11235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6660232" y="116632"/>
            <a:ext cx="2268252" cy="504056"/>
          </a:xfrm>
        </p:spPr>
        <p:txBody>
          <a:bodyPr/>
          <a:lstStyle/>
          <a:p>
            <a:pPr algn="r"/>
            <a:r>
              <a:rPr lang="fr-FR" sz="1000" dirty="0" smtClean="0"/>
              <a:t>Le vote des CA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18184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562799"/>
              </p:ext>
            </p:extLst>
          </p:nvPr>
        </p:nvGraphicFramePr>
        <p:xfrm>
          <a:off x="251520" y="3284984"/>
          <a:ext cx="8640961" cy="938044"/>
        </p:xfrm>
        <a:graphic>
          <a:graphicData uri="http://schemas.openxmlformats.org/drawingml/2006/table">
            <a:tbl>
              <a:tblPr/>
              <a:tblGrid>
                <a:gridCol w="2808333"/>
                <a:gridCol w="2185985"/>
                <a:gridCol w="2061147"/>
                <a:gridCol w="1585496"/>
              </a:tblGrid>
              <a:tr h="62198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investissement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fonctionnement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Disponibilités sur 2017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Principal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-22 221,16 €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38 563,63 €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16 342,47 €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71600" y="1181845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SIVU SCOLAIRE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PARGNY LES REIMS</a:t>
            </a:r>
            <a:endParaRPr lang="fr-FR" sz="1600" cap="all" dirty="0"/>
          </a:p>
        </p:txBody>
      </p:sp>
    </p:spTree>
    <p:extLst>
      <p:ext uri="{BB962C8B-B14F-4D97-AF65-F5344CB8AC3E}">
        <p14:creationId xmlns:p14="http://schemas.microsoft.com/office/powerpoint/2010/main" val="11235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6660232" y="116632"/>
            <a:ext cx="2268252" cy="504056"/>
          </a:xfrm>
        </p:spPr>
        <p:txBody>
          <a:bodyPr/>
          <a:lstStyle/>
          <a:p>
            <a:pPr algn="r"/>
            <a:r>
              <a:rPr lang="fr-FR" sz="1000" dirty="0" smtClean="0"/>
              <a:t>Le vote des CA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18184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081658"/>
              </p:ext>
            </p:extLst>
          </p:nvPr>
        </p:nvGraphicFramePr>
        <p:xfrm>
          <a:off x="395536" y="3501008"/>
          <a:ext cx="8640961" cy="938044"/>
        </p:xfrm>
        <a:graphic>
          <a:graphicData uri="http://schemas.openxmlformats.org/drawingml/2006/table">
            <a:tbl>
              <a:tblPr/>
              <a:tblGrid>
                <a:gridCol w="2808333"/>
                <a:gridCol w="2185985"/>
                <a:gridCol w="2061147"/>
                <a:gridCol w="1585496"/>
              </a:tblGrid>
              <a:tr h="62198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investissement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fonctionnement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Disponibilités sur 2017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Principal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-19 410,55 €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47 328,87 €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27 918,32 €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71600" y="1181845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SYNDICAT INTERCOMMUNAL SCOLAIRE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Bords de l’ARDRE</a:t>
            </a:r>
            <a:endParaRPr lang="fr-FR" sz="1600" cap="all" dirty="0"/>
          </a:p>
        </p:txBody>
      </p:sp>
    </p:spTree>
    <p:extLst>
      <p:ext uri="{BB962C8B-B14F-4D97-AF65-F5344CB8AC3E}">
        <p14:creationId xmlns:p14="http://schemas.microsoft.com/office/powerpoint/2010/main" val="11235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6660232" y="116632"/>
            <a:ext cx="2268252" cy="504056"/>
          </a:xfrm>
        </p:spPr>
        <p:txBody>
          <a:bodyPr/>
          <a:lstStyle/>
          <a:p>
            <a:pPr algn="r"/>
            <a:r>
              <a:rPr lang="fr-FR" sz="1000" dirty="0" smtClean="0"/>
              <a:t>Le vote des CA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18184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040210"/>
              </p:ext>
            </p:extLst>
          </p:nvPr>
        </p:nvGraphicFramePr>
        <p:xfrm>
          <a:off x="395536" y="3501008"/>
          <a:ext cx="8640961" cy="938044"/>
        </p:xfrm>
        <a:graphic>
          <a:graphicData uri="http://schemas.openxmlformats.org/drawingml/2006/table">
            <a:tbl>
              <a:tblPr/>
              <a:tblGrid>
                <a:gridCol w="2808333"/>
                <a:gridCol w="2185985"/>
                <a:gridCol w="2061147"/>
                <a:gridCol w="1585496"/>
              </a:tblGrid>
              <a:tr h="62198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investissement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fonctionnement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Disponibilités sur 2017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Principal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173 078,12 €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1 357 788,93 €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1 530 867,05 €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71600" y="1181845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sycomore</a:t>
            </a:r>
            <a:endParaRPr lang="fr-FR" sz="1600" cap="all" dirty="0"/>
          </a:p>
        </p:txBody>
      </p:sp>
    </p:spTree>
    <p:extLst>
      <p:ext uri="{BB962C8B-B14F-4D97-AF65-F5344CB8AC3E}">
        <p14:creationId xmlns:p14="http://schemas.microsoft.com/office/powerpoint/2010/main" val="26494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6660232" y="116632"/>
            <a:ext cx="2268252" cy="504056"/>
          </a:xfrm>
        </p:spPr>
        <p:txBody>
          <a:bodyPr/>
          <a:lstStyle/>
          <a:p>
            <a:pPr algn="r"/>
            <a:r>
              <a:rPr lang="fr-FR" sz="1000" dirty="0" smtClean="0"/>
              <a:t>Le vote des CA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18184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779507"/>
              </p:ext>
            </p:extLst>
          </p:nvPr>
        </p:nvGraphicFramePr>
        <p:xfrm>
          <a:off x="395536" y="3501008"/>
          <a:ext cx="8640961" cy="938044"/>
        </p:xfrm>
        <a:graphic>
          <a:graphicData uri="http://schemas.openxmlformats.org/drawingml/2006/table">
            <a:tbl>
              <a:tblPr/>
              <a:tblGrid>
                <a:gridCol w="2808333"/>
                <a:gridCol w="2185985"/>
                <a:gridCol w="2061147"/>
                <a:gridCol w="1585496"/>
              </a:tblGrid>
              <a:tr h="62198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investissement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fonctionnement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Disponibilités sur 2017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Principal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-180 562,24 €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1 302 786,64 €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1 122 224,40 €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71600" y="1181845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sycoDEC</a:t>
            </a:r>
            <a:endParaRPr lang="fr-FR" sz="1600" cap="all" dirty="0"/>
          </a:p>
        </p:txBody>
      </p:sp>
    </p:spTree>
    <p:extLst>
      <p:ext uri="{BB962C8B-B14F-4D97-AF65-F5344CB8AC3E}">
        <p14:creationId xmlns:p14="http://schemas.microsoft.com/office/powerpoint/2010/main" val="29140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6660232" y="116632"/>
            <a:ext cx="2268252" cy="504056"/>
          </a:xfrm>
        </p:spPr>
        <p:txBody>
          <a:bodyPr/>
          <a:lstStyle/>
          <a:p>
            <a:pPr algn="r"/>
            <a:r>
              <a:rPr lang="fr-FR" sz="1000" dirty="0" smtClean="0"/>
              <a:t>Le vote des CA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18184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148800"/>
              </p:ext>
            </p:extLst>
          </p:nvPr>
        </p:nvGraphicFramePr>
        <p:xfrm>
          <a:off x="395536" y="3501008"/>
          <a:ext cx="8640961" cy="938044"/>
        </p:xfrm>
        <a:graphic>
          <a:graphicData uri="http://schemas.openxmlformats.org/drawingml/2006/table">
            <a:tbl>
              <a:tblPr/>
              <a:tblGrid>
                <a:gridCol w="2808333"/>
                <a:gridCol w="2185985"/>
                <a:gridCol w="2061147"/>
                <a:gridCol w="1585496"/>
              </a:tblGrid>
              <a:tr h="62198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investissement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fonctionnement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Disponibilités sur 2017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Principal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1 103,01 €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1 103,01 €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71600" y="1181845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SYNDICAT INTERCOMMUNAL DE defense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CONTRE L’INCENDIE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DE LA VALLéE DE LA SUIPPE</a:t>
            </a:r>
            <a:endParaRPr lang="fr-FR" sz="1600" cap="all" dirty="0"/>
          </a:p>
        </p:txBody>
      </p:sp>
    </p:spTree>
    <p:extLst>
      <p:ext uri="{BB962C8B-B14F-4D97-AF65-F5344CB8AC3E}">
        <p14:creationId xmlns:p14="http://schemas.microsoft.com/office/powerpoint/2010/main" val="29140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6660232" y="116632"/>
            <a:ext cx="2268252" cy="504056"/>
          </a:xfrm>
        </p:spPr>
        <p:txBody>
          <a:bodyPr/>
          <a:lstStyle/>
          <a:p>
            <a:pPr algn="r"/>
            <a:r>
              <a:rPr lang="fr-FR" sz="1000" dirty="0" smtClean="0"/>
              <a:t>Le vote des CA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18184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382893"/>
              </p:ext>
            </p:extLst>
          </p:nvPr>
        </p:nvGraphicFramePr>
        <p:xfrm>
          <a:off x="395536" y="3501008"/>
          <a:ext cx="8640961" cy="938044"/>
        </p:xfrm>
        <a:graphic>
          <a:graphicData uri="http://schemas.openxmlformats.org/drawingml/2006/table">
            <a:tbl>
              <a:tblPr/>
              <a:tblGrid>
                <a:gridCol w="2808333"/>
                <a:gridCol w="2185985"/>
                <a:gridCol w="2061147"/>
                <a:gridCol w="1585496"/>
              </a:tblGrid>
              <a:tr h="62198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investissement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fonctionnement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Disponibilités sur 2017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Principal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8 412,98 €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8 412,98 €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71600" y="1181845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sieprur</a:t>
            </a:r>
            <a:endParaRPr lang="fr-FR" sz="1600" cap="all" dirty="0"/>
          </a:p>
        </p:txBody>
      </p:sp>
    </p:spTree>
    <p:extLst>
      <p:ext uri="{BB962C8B-B14F-4D97-AF65-F5344CB8AC3E}">
        <p14:creationId xmlns:p14="http://schemas.microsoft.com/office/powerpoint/2010/main" val="29140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6660232" y="116632"/>
            <a:ext cx="2268252" cy="504056"/>
          </a:xfrm>
        </p:spPr>
        <p:txBody>
          <a:bodyPr/>
          <a:lstStyle/>
          <a:p>
            <a:pPr algn="r"/>
            <a:r>
              <a:rPr lang="fr-FR" sz="1000" dirty="0" smtClean="0"/>
              <a:t>Le vote des CA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18184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680972"/>
              </p:ext>
            </p:extLst>
          </p:nvPr>
        </p:nvGraphicFramePr>
        <p:xfrm>
          <a:off x="395536" y="3501008"/>
          <a:ext cx="8640961" cy="938044"/>
        </p:xfrm>
        <a:graphic>
          <a:graphicData uri="http://schemas.openxmlformats.org/drawingml/2006/table">
            <a:tbl>
              <a:tblPr/>
              <a:tblGrid>
                <a:gridCol w="2808333"/>
                <a:gridCol w="2185985"/>
                <a:gridCol w="2061147"/>
                <a:gridCol w="1585496"/>
              </a:tblGrid>
              <a:tr h="62198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investissement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fonctionnement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Disponibilités sur 2017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Principal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409,80 €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1 671,15 €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2 080,95 €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71600" y="1181845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SYNDICAT MIXTE DE Réalisation du FOND DE LA CUCHE</a:t>
            </a:r>
            <a:endParaRPr lang="fr-FR" sz="1600" cap="all" dirty="0"/>
          </a:p>
        </p:txBody>
      </p:sp>
    </p:spTree>
    <p:extLst>
      <p:ext uri="{BB962C8B-B14F-4D97-AF65-F5344CB8AC3E}">
        <p14:creationId xmlns:p14="http://schemas.microsoft.com/office/powerpoint/2010/main" val="29140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6660232" y="116632"/>
            <a:ext cx="2268252" cy="504056"/>
          </a:xfrm>
        </p:spPr>
        <p:txBody>
          <a:bodyPr/>
          <a:lstStyle/>
          <a:p>
            <a:pPr algn="r"/>
            <a:r>
              <a:rPr lang="fr-FR" sz="1000" dirty="0" smtClean="0"/>
              <a:t>Le vote des CA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18184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565762"/>
              </p:ext>
            </p:extLst>
          </p:nvPr>
        </p:nvGraphicFramePr>
        <p:xfrm>
          <a:off x="395536" y="3501008"/>
          <a:ext cx="8640961" cy="938044"/>
        </p:xfrm>
        <a:graphic>
          <a:graphicData uri="http://schemas.openxmlformats.org/drawingml/2006/table">
            <a:tbl>
              <a:tblPr/>
              <a:tblGrid>
                <a:gridCol w="2808333"/>
                <a:gridCol w="2185985"/>
                <a:gridCol w="2061147"/>
                <a:gridCol w="1585496"/>
              </a:tblGrid>
              <a:tr h="62198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investissement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fonctionnement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Disponibilités sur 2017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Eau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-246 002,58 €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327 585,89 €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81 583,31 €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71600" y="1181845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SIVU DES Eaux de la garenne</a:t>
            </a:r>
            <a:endParaRPr lang="fr-FR" sz="1600" cap="all" dirty="0"/>
          </a:p>
        </p:txBody>
      </p:sp>
    </p:spTree>
    <p:extLst>
      <p:ext uri="{BB962C8B-B14F-4D97-AF65-F5344CB8AC3E}">
        <p14:creationId xmlns:p14="http://schemas.microsoft.com/office/powerpoint/2010/main" val="29140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6660232" y="116632"/>
            <a:ext cx="2268252" cy="504056"/>
          </a:xfrm>
        </p:spPr>
        <p:txBody>
          <a:bodyPr/>
          <a:lstStyle/>
          <a:p>
            <a:pPr algn="r"/>
            <a:r>
              <a:rPr lang="fr-FR" sz="1000" dirty="0" smtClean="0"/>
              <a:t>Le vote des CA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18184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420204"/>
              </p:ext>
            </p:extLst>
          </p:nvPr>
        </p:nvGraphicFramePr>
        <p:xfrm>
          <a:off x="395536" y="3501008"/>
          <a:ext cx="8640961" cy="1570164"/>
        </p:xfrm>
        <a:graphic>
          <a:graphicData uri="http://schemas.openxmlformats.org/drawingml/2006/table">
            <a:tbl>
              <a:tblPr/>
              <a:tblGrid>
                <a:gridCol w="2808333"/>
                <a:gridCol w="2185985"/>
                <a:gridCol w="2061147"/>
                <a:gridCol w="1585496"/>
              </a:tblGrid>
              <a:tr h="62198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investissement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fonctionnement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Disponibilités sur 2017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Eau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-18 840,61 €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544 972,62 €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526 132,01 €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Assainissement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-33 998,31 €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461 978,15 €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427 979,84 €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SPANC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1 054,57 €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1 054,57 €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71600" y="1181845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SIVOM DE WARMERIVILLE </a:t>
            </a:r>
            <a:endParaRPr lang="fr-FR" sz="1600" cap="all" dirty="0"/>
          </a:p>
        </p:txBody>
      </p:sp>
    </p:spTree>
    <p:extLst>
      <p:ext uri="{BB962C8B-B14F-4D97-AF65-F5344CB8AC3E}">
        <p14:creationId xmlns:p14="http://schemas.microsoft.com/office/powerpoint/2010/main" val="29140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611560" y="1556792"/>
            <a:ext cx="8244408" cy="2736304"/>
          </a:xfrm>
        </p:spPr>
        <p:txBody>
          <a:bodyPr anchor="t"/>
          <a:lstStyle/>
          <a:p>
            <a:pPr algn="just"/>
            <a:r>
              <a:rPr lang="fr-FR" sz="1600" dirty="0" smtClean="0"/>
              <a:t>L’article L </a:t>
            </a:r>
            <a:r>
              <a:rPr lang="fr-FR" sz="1600" dirty="0"/>
              <a:t>5211-41 du </a:t>
            </a:r>
            <a:r>
              <a:rPr lang="fr-FR" sz="1600" dirty="0" smtClean="0"/>
              <a:t>CGCT prévoit qu’en </a:t>
            </a:r>
            <a:r>
              <a:rPr lang="fr-FR" sz="1600" dirty="0"/>
              <a:t>cas de transformation d’un établissement public de coopération intercommunale, </a:t>
            </a:r>
            <a:r>
              <a:rPr lang="fr-FR" sz="1600" b="1" dirty="0"/>
              <a:t>le nouvel établissement public est substitué de plein droit aux anciens établissements </a:t>
            </a:r>
            <a:r>
              <a:rPr lang="fr-FR" sz="1600" dirty="0"/>
              <a:t>dans toutes les </a:t>
            </a:r>
            <a:r>
              <a:rPr lang="fr-FR" sz="1600" dirty="0" smtClean="0"/>
              <a:t>délibérations</a:t>
            </a:r>
            <a:r>
              <a:rPr lang="fr-FR" sz="1600" dirty="0"/>
              <a:t>.</a:t>
            </a:r>
            <a:endParaRPr lang="fr-FR" sz="1600" dirty="0" smtClean="0"/>
          </a:p>
          <a:p>
            <a:pPr algn="just"/>
            <a:endParaRPr lang="fr-FR" sz="1600" dirty="0"/>
          </a:p>
          <a:p>
            <a:pPr algn="just"/>
            <a:endParaRPr lang="fr-FR" sz="1600" dirty="0" smtClean="0"/>
          </a:p>
          <a:p>
            <a:pPr algn="just"/>
            <a:endParaRPr lang="fr-FR" sz="1600" dirty="0"/>
          </a:p>
          <a:p>
            <a:pPr algn="just"/>
            <a:r>
              <a:rPr lang="fr-FR" sz="1600" dirty="0" smtClean="0"/>
              <a:t>	</a:t>
            </a:r>
            <a:r>
              <a:rPr lang="fr-FR" sz="1600" b="1" dirty="0" smtClean="0"/>
              <a:t>C’est le conseil </a:t>
            </a:r>
            <a:r>
              <a:rPr lang="fr-FR" sz="1600" b="1" dirty="0"/>
              <a:t>c</a:t>
            </a:r>
            <a:r>
              <a:rPr lang="fr-FR" sz="1600" b="1" dirty="0" smtClean="0"/>
              <a:t>ommunautaire de la communauté urbaine du Grand Reims qui adopte les Comptes Administratifs 2016 :</a:t>
            </a:r>
          </a:p>
          <a:p>
            <a:pPr algn="just"/>
            <a:endParaRPr lang="fr-FR" sz="1600" b="1" dirty="0" smtClean="0"/>
          </a:p>
          <a:p>
            <a:pPr marL="285750" indent="-285750" algn="just">
              <a:buFontTx/>
              <a:buChar char="-"/>
            </a:pPr>
            <a:r>
              <a:rPr lang="fr-FR" sz="1600" dirty="0" smtClean="0"/>
              <a:t>Des </a:t>
            </a:r>
            <a:r>
              <a:rPr lang="fr-FR" sz="1600" b="1" dirty="0" smtClean="0">
                <a:solidFill>
                  <a:srgbClr val="FF0000"/>
                </a:solidFill>
              </a:rPr>
              <a:t>8</a:t>
            </a:r>
            <a:r>
              <a:rPr lang="fr-FR" sz="1600" dirty="0" smtClean="0"/>
              <a:t> communautés de communes et d’agglomération fusionnées au sein de la communauté urbaine du </a:t>
            </a:r>
            <a:r>
              <a:rPr lang="fr-FR" sz="1600" smtClean="0"/>
              <a:t>Grand Reims </a:t>
            </a:r>
            <a:r>
              <a:rPr lang="fr-FR" sz="1200" dirty="0" smtClean="0"/>
              <a:t>(hors Communauté de Communes Ardre et Châtillonais)</a:t>
            </a:r>
          </a:p>
          <a:p>
            <a:pPr algn="just"/>
            <a:endParaRPr lang="fr-FR" sz="1200" dirty="0" smtClean="0"/>
          </a:p>
          <a:p>
            <a:pPr algn="just"/>
            <a:r>
              <a:rPr lang="fr-FR" sz="1600" dirty="0" smtClean="0"/>
              <a:t>- Des </a:t>
            </a:r>
            <a:r>
              <a:rPr lang="fr-FR" sz="1600" b="1" dirty="0" smtClean="0">
                <a:solidFill>
                  <a:srgbClr val="FF0000"/>
                </a:solidFill>
              </a:rPr>
              <a:t>17</a:t>
            </a:r>
            <a:r>
              <a:rPr lang="fr-FR" sz="1600" dirty="0" smtClean="0"/>
              <a:t> syndicats ayant un territoire intégré au sein du Grand Reims, dissous au 1/1/17 </a:t>
            </a:r>
          </a:p>
          <a:p>
            <a:pPr algn="just"/>
            <a:endParaRPr lang="fr-FR" sz="1600" dirty="0" smtClean="0"/>
          </a:p>
          <a:p>
            <a:pPr algn="just"/>
            <a:endParaRPr lang="fr-FR" sz="1600" dirty="0" smtClean="0"/>
          </a:p>
          <a:p>
            <a:pPr algn="just"/>
            <a:r>
              <a:rPr lang="fr-FR" sz="1600" dirty="0"/>
              <a:t>	</a:t>
            </a:r>
          </a:p>
          <a:p>
            <a:pPr algn="just"/>
            <a:r>
              <a:rPr lang="fr-FR" sz="1600" dirty="0">
                <a:latin typeface="Arial Rounded MT Bold" panose="020F0704030504030204" pitchFamily="34" charset="0"/>
              </a:rPr>
              <a:t> </a:t>
            </a:r>
          </a:p>
          <a:p>
            <a:endParaRPr lang="fr-FR" sz="1600" dirty="0">
              <a:latin typeface="Arial Rounded MT Bold" panose="020F0704030504030204" pitchFamily="34" charset="0"/>
            </a:endParaRPr>
          </a:p>
          <a:p>
            <a:endParaRPr lang="fr-FR" sz="1600" dirty="0">
              <a:latin typeface="Arial Rounded MT Bold" panose="020F0704030504030204" pitchFamily="34" charset="0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6228184" y="164244"/>
            <a:ext cx="2700300" cy="336823"/>
          </a:xfrm>
        </p:spPr>
        <p:txBody>
          <a:bodyPr/>
          <a:lstStyle/>
          <a:p>
            <a:pPr algn="r"/>
            <a:r>
              <a:rPr lang="fr-FR" sz="1200" dirty="0" smtClean="0"/>
              <a:t>Les budgets concernés</a:t>
            </a:r>
            <a:endParaRPr lang="fr-FR" sz="1200" dirty="0"/>
          </a:p>
        </p:txBody>
      </p:sp>
      <p:sp>
        <p:nvSpPr>
          <p:cNvPr id="6" name="Flèche droite 5"/>
          <p:cNvSpPr/>
          <p:nvPr/>
        </p:nvSpPr>
        <p:spPr>
          <a:xfrm>
            <a:off x="1043608" y="3284984"/>
            <a:ext cx="216024" cy="21602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  <a:effectLst>
            <a:glow rad="317500">
              <a:schemeClr val="accent6">
                <a:satMod val="175000"/>
                <a:alpha val="3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46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6660232" y="116632"/>
            <a:ext cx="2268252" cy="504056"/>
          </a:xfrm>
        </p:spPr>
        <p:txBody>
          <a:bodyPr/>
          <a:lstStyle/>
          <a:p>
            <a:pPr algn="r"/>
            <a:r>
              <a:rPr lang="fr-FR" sz="1000" dirty="0" smtClean="0"/>
              <a:t>Le vote des CA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18184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365654"/>
              </p:ext>
            </p:extLst>
          </p:nvPr>
        </p:nvGraphicFramePr>
        <p:xfrm>
          <a:off x="395536" y="3501008"/>
          <a:ext cx="8640961" cy="938044"/>
        </p:xfrm>
        <a:graphic>
          <a:graphicData uri="http://schemas.openxmlformats.org/drawingml/2006/table">
            <a:tbl>
              <a:tblPr/>
              <a:tblGrid>
                <a:gridCol w="2808333"/>
                <a:gridCol w="2185985"/>
                <a:gridCol w="2061147"/>
                <a:gridCol w="1585496"/>
              </a:tblGrid>
              <a:tr h="62198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investissement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fonctionnement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Disponibilités sur 2017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Eau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-8 789,86 €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380 440,96 €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371 651,10 €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71600" y="1181845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SAEP DE LA Region de saint masmes</a:t>
            </a:r>
            <a:endParaRPr lang="fr-FR" sz="1600" cap="all" dirty="0"/>
          </a:p>
        </p:txBody>
      </p:sp>
    </p:spTree>
    <p:extLst>
      <p:ext uri="{BB962C8B-B14F-4D97-AF65-F5344CB8AC3E}">
        <p14:creationId xmlns:p14="http://schemas.microsoft.com/office/powerpoint/2010/main" val="29140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6660232" y="116632"/>
            <a:ext cx="2268252" cy="504056"/>
          </a:xfrm>
        </p:spPr>
        <p:txBody>
          <a:bodyPr/>
          <a:lstStyle/>
          <a:p>
            <a:pPr algn="r"/>
            <a:r>
              <a:rPr lang="fr-FR" sz="1000" dirty="0" smtClean="0"/>
              <a:t>Le vote des CA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18184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0340"/>
              </p:ext>
            </p:extLst>
          </p:nvPr>
        </p:nvGraphicFramePr>
        <p:xfrm>
          <a:off x="395536" y="3501008"/>
          <a:ext cx="8640961" cy="938044"/>
        </p:xfrm>
        <a:graphic>
          <a:graphicData uri="http://schemas.openxmlformats.org/drawingml/2006/table">
            <a:tbl>
              <a:tblPr/>
              <a:tblGrid>
                <a:gridCol w="2808333"/>
                <a:gridCol w="2185985"/>
                <a:gridCol w="2061147"/>
                <a:gridCol w="1585496"/>
              </a:tblGrid>
              <a:tr h="62198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investissement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fonctionnement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Disponibilités sur 2017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Eau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-318 681,39 €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783 709,41 €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465 028,02 €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71600" y="1181845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SIAEP DE LA Region de verzy</a:t>
            </a:r>
            <a:endParaRPr lang="fr-FR" sz="1600" cap="all" dirty="0"/>
          </a:p>
        </p:txBody>
      </p:sp>
    </p:spTree>
    <p:extLst>
      <p:ext uri="{BB962C8B-B14F-4D97-AF65-F5344CB8AC3E}">
        <p14:creationId xmlns:p14="http://schemas.microsoft.com/office/powerpoint/2010/main" val="1482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6660232" y="116632"/>
            <a:ext cx="2268252" cy="504056"/>
          </a:xfrm>
        </p:spPr>
        <p:txBody>
          <a:bodyPr/>
          <a:lstStyle/>
          <a:p>
            <a:pPr algn="r"/>
            <a:r>
              <a:rPr lang="fr-FR" sz="1000" dirty="0" smtClean="0"/>
              <a:t>Le vote des CA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18184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849284"/>
              </p:ext>
            </p:extLst>
          </p:nvPr>
        </p:nvGraphicFramePr>
        <p:xfrm>
          <a:off x="395536" y="3501008"/>
          <a:ext cx="8640961" cy="938044"/>
        </p:xfrm>
        <a:graphic>
          <a:graphicData uri="http://schemas.openxmlformats.org/drawingml/2006/table">
            <a:tbl>
              <a:tblPr/>
              <a:tblGrid>
                <a:gridCol w="2808333"/>
                <a:gridCol w="2185985"/>
                <a:gridCol w="2061147"/>
                <a:gridCol w="1585496"/>
              </a:tblGrid>
              <a:tr h="62198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investissement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fonctionnement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Disponibilités sur 2017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Eau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-37 221,83 €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60 466,65 €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23 244,82 €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71600" y="1181845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SIVU DE MERFY CHENAY</a:t>
            </a:r>
            <a:endParaRPr lang="fr-FR" sz="1600" cap="all" dirty="0"/>
          </a:p>
        </p:txBody>
      </p:sp>
    </p:spTree>
    <p:extLst>
      <p:ext uri="{BB962C8B-B14F-4D97-AF65-F5344CB8AC3E}">
        <p14:creationId xmlns:p14="http://schemas.microsoft.com/office/powerpoint/2010/main" val="29140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6660232" y="116632"/>
            <a:ext cx="2268252" cy="504056"/>
          </a:xfrm>
        </p:spPr>
        <p:txBody>
          <a:bodyPr/>
          <a:lstStyle/>
          <a:p>
            <a:pPr algn="r"/>
            <a:r>
              <a:rPr lang="fr-FR" sz="1000" dirty="0" smtClean="0"/>
              <a:t>Le vote des CA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18184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862751"/>
              </p:ext>
            </p:extLst>
          </p:nvPr>
        </p:nvGraphicFramePr>
        <p:xfrm>
          <a:off x="323528" y="1853546"/>
          <a:ext cx="8640961" cy="4098644"/>
        </p:xfrm>
        <a:graphic>
          <a:graphicData uri="http://schemas.openxmlformats.org/drawingml/2006/table">
            <a:tbl>
              <a:tblPr/>
              <a:tblGrid>
                <a:gridCol w="2808333"/>
                <a:gridCol w="2185985"/>
                <a:gridCol w="2061147"/>
                <a:gridCol w="1585496"/>
              </a:tblGrid>
              <a:tr h="62198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investissement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fonctionnement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Disponibilités sur 2017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Principal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-3 002 620,82 €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18 143 107,38 €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15 140 486,56 €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Eau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-5 573 304,57 €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5 301 887,06 €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-271 417,51 €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Assainissement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-13 909 059,42 €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16 959 890,47 €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3 050 831,05 €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Transports publics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4 136 008,98 €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4 136 008,98 €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ZAC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Bezannes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Parc d’activité de la Malle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Ordures Ménagères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427 219,20 €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17 209 458,11 €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17 636 677,31 €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Archéologie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158 535,08 €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-395 923,44 €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-237 388,36 €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Parc d’activités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la Husselle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Parc d’activité Pierre de Coubertin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Boucle locale de télécommunications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24 070,33 €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759 493,15 €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783 563,48 €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71600" y="978655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COMMUNAUTé d’AGGLOMéRATION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REIMS METROPOLE</a:t>
            </a:r>
            <a:endParaRPr lang="fr-FR" sz="1600" cap="all" dirty="0"/>
          </a:p>
        </p:txBody>
      </p:sp>
    </p:spTree>
    <p:extLst>
      <p:ext uri="{BB962C8B-B14F-4D97-AF65-F5344CB8AC3E}">
        <p14:creationId xmlns:p14="http://schemas.microsoft.com/office/powerpoint/2010/main" val="85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6588391" y="164244"/>
            <a:ext cx="2340093" cy="336823"/>
          </a:xfrm>
        </p:spPr>
        <p:txBody>
          <a:bodyPr/>
          <a:lstStyle/>
          <a:p>
            <a:pPr algn="r"/>
            <a:r>
              <a:rPr lang="fr-FR" dirty="0" smtClean="0"/>
              <a:t>Les budgets concernés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51521" y="1052736"/>
            <a:ext cx="8713302" cy="936104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0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8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Budgets principaux des Communautés de Communes et Agglo. 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3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51520" y="2132856"/>
            <a:ext cx="2520280" cy="1224136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0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9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Budgets Eau</a:t>
            </a:r>
          </a:p>
          <a:p>
            <a:pPr algn="ctr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4 Com.com/CA</a:t>
            </a:r>
          </a:p>
          <a:p>
            <a:pPr algn="ctr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 syndicats </a:t>
            </a:r>
            <a:endParaRPr lang="fr-FR" sz="1400" dirty="0" smtClean="0">
              <a:solidFill>
                <a:srgbClr val="FF0000"/>
              </a:solidFill>
            </a:endParaRPr>
          </a:p>
        </p:txBody>
      </p:sp>
      <p:sp>
        <p:nvSpPr>
          <p:cNvPr id="38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915816" y="3501008"/>
            <a:ext cx="6048672" cy="1224136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0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10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Budgets principaux Autres syndicats </a:t>
            </a:r>
          </a:p>
          <a:p>
            <a:pPr algn="ctr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 syndicats scolaires           </a:t>
            </a:r>
          </a:p>
          <a:p>
            <a:pPr algn="ctr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SIEPRUR, Fond de la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Cuche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SIDIVS</a:t>
            </a:r>
            <a:endParaRPr lang="fr-FR" sz="1400" dirty="0" smtClean="0">
              <a:solidFill>
                <a:srgbClr val="FF0000"/>
              </a:solidFill>
            </a:endParaRPr>
          </a:p>
        </p:txBody>
      </p:sp>
      <p:sp>
        <p:nvSpPr>
          <p:cNvPr id="53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915816" y="2132856"/>
            <a:ext cx="3024336" cy="1224136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0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9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Budgets Assainissement</a:t>
            </a:r>
          </a:p>
          <a:p>
            <a:pPr algn="ctr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8 Com.com/CA</a:t>
            </a:r>
          </a:p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syndicat</a:t>
            </a:r>
            <a:endParaRPr lang="fr-FR" sz="1400" dirty="0" smtClean="0">
              <a:solidFill>
                <a:srgbClr val="FF0000"/>
              </a:solidFill>
            </a:endParaRPr>
          </a:p>
        </p:txBody>
      </p:sp>
      <p:sp>
        <p:nvSpPr>
          <p:cNvPr id="55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6084168" y="2132856"/>
            <a:ext cx="2880320" cy="1224136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0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7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Budgets SPANC</a:t>
            </a:r>
          </a:p>
          <a:p>
            <a:pPr algn="ctr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6 Com.com/CA</a:t>
            </a:r>
          </a:p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syndicat</a:t>
            </a:r>
            <a:endParaRPr lang="fr-FR" sz="1400" dirty="0" smtClean="0">
              <a:solidFill>
                <a:srgbClr val="FF0000"/>
              </a:solidFill>
            </a:endParaRPr>
          </a:p>
        </p:txBody>
      </p:sp>
      <p:sp>
        <p:nvSpPr>
          <p:cNvPr id="57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51520" y="3501008"/>
            <a:ext cx="2520280" cy="1224136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0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Budgets OM     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(RM,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Sycodec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Sycomore) </a:t>
            </a:r>
            <a:endParaRPr lang="fr-FR" sz="1400" dirty="0" smtClean="0">
              <a:solidFill>
                <a:srgbClr val="FF0000"/>
              </a:solidFill>
            </a:endParaRPr>
          </a:p>
        </p:txBody>
      </p:sp>
      <p:sp>
        <p:nvSpPr>
          <p:cNvPr id="58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51520" y="4797152"/>
            <a:ext cx="8712968" cy="144016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0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15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Budgets annexes des Communautés de Communes et Agglo.</a:t>
            </a:r>
          </a:p>
          <a:p>
            <a:pPr algn="ctr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Camping    -   Phare de Verzenay   -  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Marpa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Pargny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les Reims  </a:t>
            </a:r>
          </a:p>
          <a:p>
            <a:pPr algn="ctr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Transport RM    -   Archéologie RM   -    Boucle locale de télécommunication RM</a:t>
            </a:r>
          </a:p>
          <a:p>
            <a:pPr algn="ctr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 budgets à vocation économique</a:t>
            </a:r>
            <a:endParaRPr lang="fr-FR" sz="1400" dirty="0" smtClean="0">
              <a:solidFill>
                <a:srgbClr val="FF0000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23728" y="47667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61</a:t>
            </a:r>
            <a:r>
              <a:rPr lang="fr-FR" sz="2800" dirty="0" smtClean="0"/>
              <a:t> Budgets principaux et annexes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46008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683568" y="3861048"/>
            <a:ext cx="7704856" cy="936104"/>
          </a:xfrm>
        </p:spPr>
        <p:txBody>
          <a:bodyPr/>
          <a:lstStyle/>
          <a:p>
            <a:r>
              <a:rPr lang="fr-FR" sz="4000" dirty="0" smtClean="0">
                <a:latin typeface="Arial Black" panose="020B0A04020102020204" pitchFamily="34" charset="0"/>
              </a:rPr>
              <a:t>Les Résultats </a:t>
            </a:r>
          </a:p>
          <a:p>
            <a:r>
              <a:rPr lang="fr-FR" sz="4000" dirty="0" smtClean="0">
                <a:latin typeface="Arial Black" panose="020B0A04020102020204" pitchFamily="34" charset="0"/>
              </a:rPr>
              <a:t>de clôture 2016</a:t>
            </a:r>
          </a:p>
          <a:p>
            <a:endParaRPr lang="fr-FR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8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6660232" y="116632"/>
            <a:ext cx="2268252" cy="504056"/>
          </a:xfrm>
        </p:spPr>
        <p:txBody>
          <a:bodyPr/>
          <a:lstStyle/>
          <a:p>
            <a:pPr algn="r"/>
            <a:r>
              <a:rPr lang="fr-FR" sz="1000" dirty="0" smtClean="0"/>
              <a:t>Les résultats de clôture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18184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817338"/>
              </p:ext>
            </p:extLst>
          </p:nvPr>
        </p:nvGraphicFramePr>
        <p:xfrm>
          <a:off x="251520" y="2187764"/>
          <a:ext cx="8208912" cy="3456388"/>
        </p:xfrm>
        <a:graphic>
          <a:graphicData uri="http://schemas.openxmlformats.org/drawingml/2006/table">
            <a:tbl>
              <a:tblPr/>
              <a:tblGrid>
                <a:gridCol w="2531721"/>
                <a:gridCol w="1994689"/>
                <a:gridCol w="1764532"/>
                <a:gridCol w="1917970"/>
              </a:tblGrid>
              <a:tr h="62198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investissement 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fonctionnement 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Disponibilités sur 2017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 REIMS METROPOLE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-3 002 620,82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18 143 107,38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15 140 486,56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 DU NORD CHAMPENOIS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60 359,37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1 361 077,98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1 421 437,35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 CHAMPAGNE VESLE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318 294,40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1 788 959,42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2 107 253,82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 FISMES ARDRE ET VESLE 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-200 724,00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1 035 123,03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834 399,03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 RIVES DE LA SUIPPE 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-192 718,55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512 508,20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319 789,65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98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 VESLE ET COTEAUX DE LA MONTAGNE DE REIMS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-348 043,55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841 367,63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493 324,08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 VALLEE DE LA SUIPPE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-235 952,60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1 613 500,82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1 377 548,22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 BEINE BOURGOGNE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482 098,48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624 462,06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1 106 560,54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71600" y="1181845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LES RéSULTATS DES COMMUNAUTéS </a:t>
            </a:r>
            <a:r>
              <a:rPr lang="en-US" sz="1600" cap="all" dirty="0" smtClean="0">
                <a:solidFill>
                  <a:srgbClr val="C00000"/>
                </a:solidFill>
              </a:rPr>
              <a:t>(*)</a:t>
            </a:r>
            <a:endParaRPr lang="fr-FR" sz="1600" cap="all" dirty="0"/>
          </a:p>
        </p:txBody>
      </p:sp>
      <p:sp>
        <p:nvSpPr>
          <p:cNvPr id="6" name="ZoneTexte 5"/>
          <p:cNvSpPr txBox="1"/>
          <p:nvPr/>
        </p:nvSpPr>
        <p:spPr>
          <a:xfrm>
            <a:off x="467544" y="6237312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(*) hors CC Ardre et Châtillonnais votant son propre CA 2016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9751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6660232" y="116632"/>
            <a:ext cx="2268252" cy="504056"/>
          </a:xfrm>
        </p:spPr>
        <p:txBody>
          <a:bodyPr/>
          <a:lstStyle/>
          <a:p>
            <a:pPr algn="r"/>
            <a:r>
              <a:rPr lang="fr-FR" sz="1000" dirty="0" smtClean="0"/>
              <a:t>Les résultats de clôture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18184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971600" y="1181845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LES RéSULTATS DES autres budgets </a:t>
            </a:r>
            <a:r>
              <a:rPr lang="en-US" sz="1600" cap="all" dirty="0" smtClean="0">
                <a:solidFill>
                  <a:srgbClr val="C00000"/>
                </a:solidFill>
              </a:rPr>
              <a:t>(*)</a:t>
            </a:r>
            <a:endParaRPr lang="fr-FR" sz="1600" cap="all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037083"/>
              </p:ext>
            </p:extLst>
          </p:nvPr>
        </p:nvGraphicFramePr>
        <p:xfrm>
          <a:off x="323526" y="2003095"/>
          <a:ext cx="8064898" cy="2919579"/>
        </p:xfrm>
        <a:graphic>
          <a:graphicData uri="http://schemas.openxmlformats.org/drawingml/2006/table">
            <a:tbl>
              <a:tblPr/>
              <a:tblGrid>
                <a:gridCol w="2952330"/>
                <a:gridCol w="1534839"/>
                <a:gridCol w="1921545"/>
                <a:gridCol w="1656184"/>
              </a:tblGrid>
              <a:tr h="68455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9" marR="8079" marT="80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investissement 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fonctionnement 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Disponibilités sur 2017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85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Budgets</a:t>
                      </a:r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EAU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-5 699 262,09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8 919 479,04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3 220 216,95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85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Budgets ASSAINISSEMENT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-14 320 450,19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20 371 187,70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6 050 737,51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785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Budgets SPANC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-81 096,04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100 455,08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19 359,04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85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Budgets ORDURES</a:t>
                      </a:r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MENAGERES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419 735,08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19 870 033,68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20 289 768,76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785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Budgets principaux des autres syndicats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63 250,60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154 345,62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217 596,22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85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Autres Budgets ANNEXES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3 342 900,78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844 981,97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4 187 882,75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67544" y="6237312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(*) hors CC Ardre et Châtillonnais votant son propre CA 2016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8342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683568" y="3861048"/>
            <a:ext cx="7704856" cy="936104"/>
          </a:xfrm>
        </p:spPr>
        <p:txBody>
          <a:bodyPr/>
          <a:lstStyle/>
          <a:p>
            <a:r>
              <a:rPr lang="fr-FR" sz="4000" dirty="0" smtClean="0">
                <a:latin typeface="Arial Black" panose="020B0A04020102020204" pitchFamily="34" charset="0"/>
              </a:rPr>
              <a:t>Vote des Comptes administratifs</a:t>
            </a:r>
          </a:p>
          <a:p>
            <a:endParaRPr lang="fr-FR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6660232" y="116632"/>
            <a:ext cx="2268252" cy="504056"/>
          </a:xfrm>
        </p:spPr>
        <p:txBody>
          <a:bodyPr/>
          <a:lstStyle/>
          <a:p>
            <a:pPr algn="r"/>
            <a:r>
              <a:rPr lang="fr-FR" sz="1000" dirty="0" smtClean="0"/>
              <a:t>Le vote des CA</a:t>
            </a:r>
            <a:endParaRPr lang="fr-FR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18184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474775"/>
              </p:ext>
            </p:extLst>
          </p:nvPr>
        </p:nvGraphicFramePr>
        <p:xfrm>
          <a:off x="251520" y="2187764"/>
          <a:ext cx="8640961" cy="1886224"/>
        </p:xfrm>
        <a:graphic>
          <a:graphicData uri="http://schemas.openxmlformats.org/drawingml/2006/table">
            <a:tbl>
              <a:tblPr/>
              <a:tblGrid>
                <a:gridCol w="2808333"/>
                <a:gridCol w="2185985"/>
                <a:gridCol w="2061147"/>
                <a:gridCol w="1585496"/>
              </a:tblGrid>
              <a:tr h="62198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investissement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 cumulé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fonctionnement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Disponibilités sur 2017</a:t>
                      </a: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Principal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482 098,48 €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624 462,06 €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1 106 560,54 €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Eau affermé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116 571,64 €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278 254,44 €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394 826,08 €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Assainissement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50 044,05 €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607 764,62 €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657 808,67 €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SPANC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79" marR="8079" marT="80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43 225,74 €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43 225,74 €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71600" y="1181845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COMMUNAUTé de communes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cap="all" dirty="0" smtClean="0">
                <a:solidFill>
                  <a:srgbClr val="C00000"/>
                </a:solidFill>
              </a:rPr>
              <a:t>beine bourgogne</a:t>
            </a:r>
            <a:endParaRPr lang="fr-FR" sz="1600" cap="all" dirty="0"/>
          </a:p>
        </p:txBody>
      </p:sp>
    </p:spTree>
    <p:extLst>
      <p:ext uri="{BB962C8B-B14F-4D97-AF65-F5344CB8AC3E}">
        <p14:creationId xmlns:p14="http://schemas.microsoft.com/office/powerpoint/2010/main" val="34360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-R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classifié" ma:contentTypeID="0x010100F083B6B1FC124504A07E2509DAFC02930009409E1FB808CC419E355260002DABF6" ma:contentTypeVersion="0" ma:contentTypeDescription="Type de contenu hérité de documents avec un champ méta-données géré pour classifier les documents" ma:contentTypeScope="" ma:versionID="57e525ceadebb72d4660271a214e4b3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ae1f5c5b9ae2973091da0f3e5a706a0c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NoteClassification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NoteClassificationDocument" ma:index="9" nillable="true" ma:taxonomy="true" ma:internalName="NoteClassificationDocument" ma:taxonomyFieldName="ClassificationDocument" ma:displayName="Classification" ma:default="" ma:fieldId="{130e7c2e-096b-45db-9687-5af13b02da48}" ma:sspId="95fe8502-349d-44c4-be99-2fcb24dfac60" ma:termSetId="34759bfa-dbcd-4cef-8f27-6ef9283d40c2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ClassificationDocument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Présentation Powerpoint</TermName>
          <TermId xmlns="http://schemas.microsoft.com/office/infopath/2007/PartnerControls">54612681-3582-4d90-bd9a-a132c3c9dc13</TermId>
        </TermInfo>
      </Terms>
    </NoteClassificationDocumen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DBE0E4-BE5C-448D-80D5-D25C6890FF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A849F5-00A3-48D7-9775-4706F8246871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sharepoint/v3/field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A479FAA-259C-4D1C-8407-38D2775988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Modèle-RM</Template>
  <TotalTime>19410</TotalTime>
  <Words>1575</Words>
  <Application>Microsoft Office PowerPoint</Application>
  <PresentationFormat>Affichage à l'écran (4:3)</PresentationFormat>
  <Paragraphs>522</Paragraphs>
  <Slides>33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Modèle-RM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DSIT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- Grand Reims - 4/3</dc:title>
  <dc:creator>Perrine Kleinau</dc:creator>
  <cp:lastModifiedBy>nicolas.bertrand</cp:lastModifiedBy>
  <cp:revision>408</cp:revision>
  <cp:lastPrinted>2017-06-09T15:31:21Z</cp:lastPrinted>
  <dcterms:created xsi:type="dcterms:W3CDTF">2016-12-29T08:26:09Z</dcterms:created>
  <dcterms:modified xsi:type="dcterms:W3CDTF">2017-06-30T12:30:23Z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0x010100F083B6B1FC124504A07E2509DAFC02930009409E1FB808CC419E355260002DABF6</vt:lpwstr>
  </property>
  <property fmtid="{D5CDD505-2E9C-101B-9397-08002B2CF9AE}" pid="3" name="ClassificationDocument">
    <vt:lpwstr>549</vt:lpwstr>
  </property>
</Properties>
</file>